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7" r:id="rId6"/>
    <p:sldId id="258" r:id="rId7"/>
    <p:sldId id="354" r:id="rId8"/>
    <p:sldId id="265" r:id="rId9"/>
    <p:sldId id="266" r:id="rId10"/>
    <p:sldId id="267" r:id="rId11"/>
    <p:sldId id="269" r:id="rId12"/>
    <p:sldId id="271" r:id="rId13"/>
    <p:sldId id="268" r:id="rId14"/>
    <p:sldId id="270" r:id="rId15"/>
    <p:sldId id="26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3F0730"/>
    <a:srgbClr val="813366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F5ED82-A61D-465F-A138-AFCF328C8FF1}" v="4" dt="2026-03-10T12:28:05.185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4694"/>
  </p:normalViewPr>
  <p:slideViewPr>
    <p:cSldViewPr snapToGrid="0">
      <p:cViewPr varScale="1">
        <p:scale>
          <a:sx n="84" d="100"/>
          <a:sy n="84" d="100"/>
        </p:scale>
        <p:origin x="78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1" d="100"/>
          <a:sy n="121" d="100"/>
        </p:scale>
        <p:origin x="766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DA310AD-F027-27EB-4602-211E4A6D63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8130B5-B50E-B6FE-4405-48E33F1C15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891A2-E083-C241-91C5-C9FB84084A2A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2E0D38-ED75-AA87-7805-0081E7475BC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7F45DB-FB21-85F1-C9F3-78AE858435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FC139-5B22-214E-96AA-73F1B8CD2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79986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85FC6-1AC7-024C-A106-0432FE715B33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B5404-C021-EC41-B6A7-4D708E49A9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769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B5404-C021-EC41-B6A7-4D708E49A9C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851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B5404-C021-EC41-B6A7-4D708E49A9C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374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1788983"/>
            <a:ext cx="5385942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4213654"/>
            <a:ext cx="4335618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6F5A8B-46B4-BB64-A724-7761083DB664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614674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x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D5798-821B-54D8-7307-D3B592F91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9709361" cy="870551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32C58-2F88-40C5-EF11-16328E9C88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7273" y="2372497"/>
            <a:ext cx="9709362" cy="380446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5AB5FD5-63AB-4F3D-B548-39DB3336BC6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7273" y="1322559"/>
            <a:ext cx="9709361" cy="75959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066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(left) media box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7A9E-C78F-DAF6-0658-5E582E560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4" y="365125"/>
            <a:ext cx="536030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81D6EB-D2F1-4B16-20AA-2B2362036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7274" y="1681163"/>
            <a:ext cx="5360302" cy="54622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0" i="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5F1A0D-AA08-8017-1259-207ADC3A57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274" y="2505075"/>
            <a:ext cx="5360302" cy="3684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20475B3-F806-CFBA-374B-4DFD48EA25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0650" y="0"/>
            <a:ext cx="572135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5" name="Picture 14" descr="A black and white logo&#10;&#10;Description automatically generated">
            <a:extLst>
              <a:ext uri="{FF2B5EF4-FFF2-40B4-BE49-F238E27FC236}">
                <a16:creationId xmlns:a16="http://schemas.microsoft.com/office/drawing/2014/main" id="{3864807D-A5DF-3E79-E021-543FED2A71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8283" y="5745025"/>
            <a:ext cx="1658716" cy="111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49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Box x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1C4AD-353B-4788-1942-1F0D64170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012" y="501652"/>
            <a:ext cx="4114800" cy="668242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i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3E7257-1DA1-F7E1-28D5-D974C4FA54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012" y="1342349"/>
            <a:ext cx="4924348" cy="17120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tx2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800">
                <a:solidFill>
                  <a:schemeClr val="tx2"/>
                </a:solidFill>
              </a:defRPr>
            </a:lvl4pPr>
            <a:lvl5pPr marL="1828800" indent="0"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7F6E517-5429-A2F6-D34C-964E6CD37C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92990" y="1006627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Picture Placeholder 20">
            <a:extLst>
              <a:ext uri="{FF2B5EF4-FFF2-40B4-BE49-F238E27FC236}">
                <a16:creationId xmlns:a16="http://schemas.microsoft.com/office/drawing/2014/main" id="{E04B2806-1F83-34D3-221F-2C4B3249EA6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33166" y="1006627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3" name="Picture Placeholder 20">
            <a:extLst>
              <a:ext uri="{FF2B5EF4-FFF2-40B4-BE49-F238E27FC236}">
                <a16:creationId xmlns:a16="http://schemas.microsoft.com/office/drawing/2014/main" id="{3A50FE80-7330-1683-7D23-937274886C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92990" y="3309169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8D27946E-1055-AE60-D3CE-5732F4CA17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33166" y="3309169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9F928298-8FD9-7EE7-12A2-6E4EE420352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2012" y="3705412"/>
            <a:ext cx="4924348" cy="253302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800">
                <a:solidFill>
                  <a:schemeClr val="tx2"/>
                </a:solidFill>
              </a:defRPr>
            </a:lvl4pPr>
            <a:lvl5pPr marL="1828800" indent="0"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85A706-DD91-6F22-5AA3-A69E8823136A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480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imary Breaker slide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18" y="820795"/>
            <a:ext cx="5047782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1018" y="3245466"/>
            <a:ext cx="3841424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6A8BFF-616F-C1F3-75EC-AC1330A8142F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1FD10A-4A78-3C02-EE6B-60C2BB10A12D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275658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Image Breaker Slide (Purpl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FF8368B-8346-55F3-7D58-DDEE5EB26E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9302902-1CE7-278C-0E6C-C35B72BD0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43267D14-FA6F-F2E2-91FC-0421FD5B4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tx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3161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imary Image Breaker Slide (Purpl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59302902-1CE7-278C-0E6C-C35B72BD0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43267D14-FA6F-F2E2-91FC-0421FD5B4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087B3C-9691-28BD-F147-96ADB5060A6A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3B5C19-AD87-1704-C055-99EA04FA7EFA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736743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ext (Left) Media (Right) Slide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EFE4BF-EB68-BFFF-F1BF-9E1AC71C4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4736E375-44F9-DC20-7D2C-AE6352F49D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6F979-0D00-F0C3-148A-532A54812373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E7D7B4-5917-FB3F-0E17-7EC9A54AD26A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06830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ckground text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34E2B107-4A77-DBA7-45F4-4E1E102F8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66438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AF2E0677-1F71-2249-5CE6-C3BA76F65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926771"/>
            <a:ext cx="4462848" cy="2755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E7A36747-0535-B11F-27CB-9A6F5DF06D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9088" y="1926771"/>
            <a:ext cx="4462848" cy="2755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754318-E03D-0393-D152-B9A196C9C082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ABC45A-5592-8886-2646-64C30514619B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6352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ext (left) Circle Media (right) -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274796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11AFC3-25D2-4B14-78FC-0C6BD6DE986C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1F138F-F5CB-3499-2354-5E2E3AF35B9A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578492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ondary Breaker slide -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256FFC-8BE2-6AB3-3E84-1F18019410A9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B627E3-49DC-EB25-295D-34B43BF02563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126285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BB77347-9877-93CA-4103-023E62BFE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64" y="796204"/>
            <a:ext cx="4328983" cy="1532773"/>
          </a:xfrm>
        </p:spPr>
        <p:txBody>
          <a:bodyPr lIns="0" anchor="t" anchorCtr="0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5" name="Picture 4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03362316-8BB8-BD40-9D0A-F62FC8602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611D19F-4AA1-948B-0F06-8E3EAD4A1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63" y="2478639"/>
            <a:ext cx="3824891" cy="81439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A5B776-D561-35EC-F588-341ECB99CF52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45958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Image Breaker Slide (Blu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4EC0BC1-72B6-275A-5E00-6D110B8EB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0004CF6-EF4E-6CC8-4202-FAE750CFE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7BBA40-725A-C3B6-3BA3-BB0EC57FDF21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73AABD-4675-5407-C71F-C80D3A35A0E6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28927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ext (Left) Media (Right) Slide -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87A11A-A392-6FAC-5922-AEBA42E59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A61B4C0-F6DF-37B6-776B-E9844CCFD8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DDB8E0-6780-FE8C-B899-CB71568827DF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1BC14C-8FDD-1C3F-5051-FBF1D74FEC8C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535756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ext (left) Circle Media (right) -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00678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A0BDAB-0384-8944-7892-A19661E7044D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591E50-E0A3-CBAE-6DD3-4B37973974B9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72858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Breaker slide - 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3128467-E1EE-21BE-5004-05D7FBC53E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06A50D8-B7F7-160D-2F07-AD017507DD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F0AE30-09F3-89B9-C1D8-4D114E715861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28AA85-15CE-B8EC-7BC0-4A1C758C2E4D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659695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rtiary Image Breaker Slide (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9E7D018-B171-94AC-7AB0-6D4A778AF1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204E558-0287-752E-E0C0-41C16261E3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B6BB7C-D587-B2C7-DFFC-E364FFD9D89C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02D290-6581-7216-B14B-61EF52DE73FE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31145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Media (Right) Slide - 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07C220-E592-CD43-BF11-9B33F731A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8887E76-4EAB-217B-9905-5F41F80D1A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D519D1-4CCA-277C-E47A-2C77401C2A94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6EB0F1-68FF-7A89-6F48-504549F9216B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2703886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Circle Media (right) -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2" y="1077687"/>
            <a:ext cx="5458727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0123E-ED9B-5C86-2BDD-C6716D248A35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23BD82-3807-8DB5-21F7-9675CBE522CE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5821452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Breaker slide - Oran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0565349-94A5-B4CE-810A-617DD67F0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EFE08E9-6261-DAF2-2875-EDFD62D93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ECB0C5-3372-8899-E0C4-BAA7FF3C995D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DE470E-492A-BEDD-3848-FF7689D851D4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929857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Image Breaker Slide (Orang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D7403249-DAF3-F6D3-58FB-ACF79DCCD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5B0F677-F88B-19B9-DBAC-1B2F7B283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CABF5A-754E-8920-0F75-178EB04F4065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29E9BF-5B06-4B90-68BB-CD43F70626B3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8718314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Media (Right) Slide - Oran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6A7EF4-7D16-83B4-DDCB-01634177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9DC703E9-13B3-B7EB-69E3-5F8ADF1ECA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1C6992-F80A-F269-66D6-6535B74E506E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5CF414-B411-28E6-21D6-064217D2033C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6715021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BB77347-9877-93CA-4103-023E62BFE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64" y="796204"/>
            <a:ext cx="4328983" cy="1532773"/>
          </a:xfrm>
        </p:spPr>
        <p:txBody>
          <a:bodyPr lIns="0" anchor="t" anchorCtr="0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611D19F-4AA1-948B-0F06-8E3EAD4A1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63" y="2478639"/>
            <a:ext cx="3824891" cy="83830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5E1421-FFFD-BBA6-1522-711A5180CF0B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532655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Circle Media (right) - Oran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14867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7B0077-E4FB-DB68-32EB-70E5BFA02DD2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203D12-488A-5562-17CD-751EB30CAA27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322686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44D1BF2D-F7AD-63E3-71D8-BDE9BF2F9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5A63E56-9227-9978-ADC2-9223E6C51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307435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349BD22-11FD-5019-2AE1-EEBDE251B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73" y="3200878"/>
            <a:ext cx="4122296" cy="2734702"/>
          </a:xfrm>
        </p:spPr>
        <p:txBody>
          <a:bodyPr/>
          <a:lstStyle>
            <a:lvl1pPr marL="514350" indent="-51435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+mj-lt"/>
              </a:defRPr>
            </a:lvl1pPr>
            <a:lvl2pPr marL="914400" indent="-4572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2pPr>
            <a:lvl3pPr marL="1371600" indent="-4572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3pPr>
            <a:lvl4pPr marL="1714500" indent="-3429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4pPr>
            <a:lvl5pPr marL="2171700" indent="-3429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7C07A8-1BF4-5583-A597-1F97B315BCF8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398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9532E-6917-836E-1185-E305911B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1051560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FC869-04DE-7711-205B-68333ECEB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73" y="1825625"/>
            <a:ext cx="10515600" cy="4351338"/>
          </a:xfrm>
        </p:spPr>
        <p:txBody>
          <a:bodyPr/>
          <a:lstStyle>
            <a:lvl1pPr marL="514350" indent="-51435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1pPr>
            <a:lvl2pPr marL="914400" indent="-4572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2pPr>
            <a:lvl3pPr marL="1371600" indent="-4572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3pPr>
            <a:lvl4pPr marL="1714500" indent="-3429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4pPr>
            <a:lvl5pPr marL="2171700" indent="-3429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79101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x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1051560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926771"/>
            <a:ext cx="4462848" cy="41533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9088" y="1926771"/>
            <a:ext cx="4462848" cy="41533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8914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3613681"/>
            <a:ext cx="4139679" cy="214073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80908B0-75DE-A115-6336-EF8AAE3C5F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20807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544403BA-BDEC-33C9-D380-0A99E3D527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40209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C80439-519F-4068-F559-9A053B24B759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43041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3613681"/>
            <a:ext cx="4139679" cy="214073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20807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B81684C-BEDC-A504-8845-1713CDAEB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40209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B28D82-A3B0-1B3C-D021-6E2F641AB46E}"/>
              </a:ext>
            </a:extLst>
          </p:cNvPr>
          <p:cNvSpPr txBox="1"/>
          <p:nvPr userDrawn="1"/>
        </p:nvSpPr>
        <p:spPr>
          <a:xfrm>
            <a:off x="543720" y="6509834"/>
            <a:ext cx="141065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smtClean="0">
                <a:solidFill>
                  <a:schemeClr val="bg1"/>
                </a:solidFill>
              </a:rPr>
              <a:t>‹#›</a:t>
            </a:fld>
            <a:endParaRPr lang="en-GB" sz="2000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829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4" y="2389514"/>
            <a:ext cx="3015194" cy="11317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95193" y="1721819"/>
            <a:ext cx="2832536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B81684C-BEDC-A504-8845-1713CDAEB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60079" y="1721819"/>
            <a:ext cx="2832536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C0D688-373E-EFA1-4A88-C13714EA7D47}"/>
              </a:ext>
            </a:extLst>
          </p:cNvPr>
          <p:cNvSpPr txBox="1"/>
          <p:nvPr userDrawn="1"/>
        </p:nvSpPr>
        <p:spPr>
          <a:xfrm>
            <a:off x="543720" y="6509834"/>
            <a:ext cx="141065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smtClean="0">
                <a:solidFill>
                  <a:schemeClr val="bg1"/>
                </a:solidFill>
              </a:rPr>
              <a:t>‹#›</a:t>
            </a:fld>
            <a:endParaRPr lang="en-GB" sz="2000" noProof="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4EB676-1119-095E-9C6D-5E241BF7BAF7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kern="1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940743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8FF2E-BD35-BB4A-CC38-C131393D7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1784F-2B95-B961-C761-D3A678AE8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63419D-0416-D0A5-806B-BE51A335AB2E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 dirty="0">
              <a:solidFill>
                <a:schemeClr val="tx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00389C-D38D-F847-81DD-27D02FAB4A33}"/>
              </a:ext>
            </a:extLst>
          </p:cNvPr>
          <p:cNvSpPr txBox="1"/>
          <p:nvPr userDrawn="1"/>
        </p:nvSpPr>
        <p:spPr>
          <a:xfrm>
            <a:off x="178655" y="180459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kern="100" dirty="0">
                <a:solidFill>
                  <a:srgbClr val="7F7F7F"/>
                </a:solidFill>
                <a:effectLst/>
                <a:latin typeface="Poppins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Public</a:t>
            </a:r>
            <a:endParaRPr lang="en-GB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040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84" r:id="rId3"/>
    <p:sldLayoutId id="2147483676" r:id="rId4"/>
    <p:sldLayoutId id="2147483650" r:id="rId5"/>
    <p:sldLayoutId id="2147483651" r:id="rId6"/>
    <p:sldLayoutId id="2147483678" r:id="rId7"/>
    <p:sldLayoutId id="2147483679" r:id="rId8"/>
    <p:sldLayoutId id="2147483680" r:id="rId9"/>
    <p:sldLayoutId id="2147483652" r:id="rId10"/>
    <p:sldLayoutId id="2147483653" r:id="rId11"/>
    <p:sldLayoutId id="2147483654" r:id="rId12"/>
    <p:sldLayoutId id="2147483666" r:id="rId13"/>
    <p:sldLayoutId id="2147483673" r:id="rId14"/>
    <p:sldLayoutId id="2147483681" r:id="rId15"/>
    <p:sldLayoutId id="2147483655" r:id="rId16"/>
    <p:sldLayoutId id="2147483677" r:id="rId17"/>
    <p:sldLayoutId id="2147483656" r:id="rId18"/>
    <p:sldLayoutId id="2147483667" r:id="rId19"/>
    <p:sldLayoutId id="2147483672" r:id="rId20"/>
    <p:sldLayoutId id="2147483660" r:id="rId21"/>
    <p:sldLayoutId id="2147483663" r:id="rId22"/>
    <p:sldLayoutId id="2147483668" r:id="rId23"/>
    <p:sldLayoutId id="2147483682" r:id="rId24"/>
    <p:sldLayoutId id="2147483661" r:id="rId25"/>
    <p:sldLayoutId id="2147483664" r:id="rId26"/>
    <p:sldLayoutId id="2147483669" r:id="rId27"/>
    <p:sldLayoutId id="2147483670" r:id="rId28"/>
    <p:sldLayoutId id="2147483662" r:id="rId29"/>
    <p:sldLayoutId id="2147483665" r:id="rId3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eso.energy/industry-information/network-access-planning/transmission-acceleration-public-consultation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CD650BC-F0A5-A481-1852-5EE168368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GSR036 Impact Assessment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0216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596E7-8305-0CDB-78F5-D17BC1993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6D00D-C5BD-3FEB-D0D1-EC674328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937651" cy="1325563"/>
          </a:xfrm>
        </p:spPr>
        <p:txBody>
          <a:bodyPr>
            <a:normAutofit/>
          </a:bodyPr>
          <a:lstStyle/>
          <a:p>
            <a:r>
              <a:rPr lang="en-GB" dirty="0"/>
              <a:t>Case Study 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46D6DA-7080-2DEB-8D70-E9507AD4CF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776248"/>
            <a:ext cx="10515600" cy="4508937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Simulated overnight conditions in the Northeast of England</a:t>
            </a:r>
            <a:r>
              <a:rPr lang="en-GB" dirty="0"/>
              <a:t> showed elevated post‑fault voltages when key generators and reactive compensation equipment were unavailable, with a worst‑case voltage of ~301 kV following a single‑circuit contingency.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scenario represents a medium‑probability event</a:t>
            </a:r>
            <a:r>
              <a:rPr lang="en-GB" dirty="0"/>
              <a:t>, combining unavailability of strategically significant generation, loss of reactive equipment, and a subsequent single‑circuit fault, with voltages reaching between +9% and +10% of nominal.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Under the proposed +10% post‑fault voltage limit</a:t>
            </a:r>
            <a:r>
              <a:rPr lang="en-GB" dirty="0"/>
              <a:t>, the system would remain within secure operating thresholds, avoiding a security or compliance issue.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increased limit enables reactive equipment outages</a:t>
            </a:r>
            <a:r>
              <a:rPr lang="en-GB" dirty="0"/>
              <a:t> (e.g. reactors) to be scheduled without compromising stability, reducing unnecessary operational costs and improving system flexibility.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900" dirty="0"/>
          </a:p>
          <a:p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1999040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4F979-F27D-0408-647A-7C32D596E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491A0-686A-C8DC-D8FA-C062C8A58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937651" cy="1325563"/>
          </a:xfrm>
        </p:spPr>
        <p:txBody>
          <a:bodyPr>
            <a:normAutofit/>
          </a:bodyPr>
          <a:lstStyle/>
          <a:p>
            <a:r>
              <a:rPr lang="en-GB" dirty="0"/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3F17AF-F5E8-5778-3185-BE7F5EA51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776248"/>
            <a:ext cx="10515600" cy="4508937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900" b="1" dirty="0"/>
              <a:t>Transmission assets are designed to withstand 1.1pu (302.5 kV)</a:t>
            </a:r>
            <a:r>
              <a:rPr lang="en-GB" sz="1900" dirty="0"/>
              <a:t>, consistent with Grid Code CC.6.1.4 and existing electrical specifications, which continue to reference this capability.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900" b="1" dirty="0"/>
              <a:t>Case studies demonstrate systemwide benefits</a:t>
            </a:r>
            <a:r>
              <a:rPr lang="en-GB" sz="1900" dirty="0"/>
              <a:t> from increasing the post‑fault voltage limit to +10%, enabling more outages to proceed without breaching SQSS security criteria.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900" b="1" dirty="0"/>
              <a:t>Operational efficiency is improved</a:t>
            </a:r>
            <a:r>
              <a:rPr lang="en-GB" sz="1900" dirty="0"/>
              <a:t>, with fewer unnecessary interventions and Voltage Event Reports (VERs), and reduced reliance on additional generation dispatch or reactive support.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900" b="1" dirty="0"/>
              <a:t>Overall system security and resilience remains </a:t>
            </a:r>
            <a:r>
              <a:rPr lang="en-GB" sz="1900" dirty="0"/>
              <a:t>, as increased voltage margins improve flexibility during abnormal conditions, support demand security, and contribute to a more robust energy infrastructure.</a:t>
            </a:r>
          </a:p>
          <a:p>
            <a:r>
              <a:rPr lang="en-GB" dirty="0"/>
              <a:t> </a:t>
            </a:r>
            <a:endParaRPr lang="en-GB" sz="1900" dirty="0"/>
          </a:p>
          <a:p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26271571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FD9E0-A595-012B-972F-362F335B9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10230424" cy="1325563"/>
          </a:xfrm>
        </p:spPr>
        <p:txBody>
          <a:bodyPr>
            <a:noAutofit/>
          </a:bodyPr>
          <a:lstStyle/>
          <a:p>
            <a:r>
              <a:rPr lang="en-GB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06365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FBC22-EDF6-A72A-688D-FEF1392C7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75BD98-EE88-4D0E-2ABB-05409C9DC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1926771"/>
            <a:ext cx="9274663" cy="4153354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b="1" dirty="0"/>
              <a:t>GSR036 proposes reverting the 275kV upper voltage limit from +9% to +10%</a:t>
            </a:r>
            <a:r>
              <a:rPr lang="en-GB" sz="2000" dirty="0"/>
              <a:t>, restoring the pre‑2017 SQSS position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b="1" dirty="0"/>
              <a:t>The current +9% limit constrains transmission development</a:t>
            </a:r>
            <a:r>
              <a:rPr lang="en-GB" sz="2000" dirty="0"/>
              <a:t>, slowing outage planning and network growth needed for 2030 and 2050 targets.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b="1" dirty="0"/>
              <a:t>The change has a medium industry impact</a:t>
            </a:r>
            <a:r>
              <a:rPr lang="en-GB" sz="2000" dirty="0"/>
              <a:t>, could benefit Transmission Owners, NESO, Network Operators, Interconnectors, and Generators by enabling more efficient outage scheduling, fewer rejections, and faster grid connections without compromising asset integrity.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715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6318A9D0-9816-A9CE-E57D-783F0ECC0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Statement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2D09A-F913-2C89-6D9C-053F50F70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577" y="1690688"/>
            <a:ext cx="11299372" cy="4486275"/>
          </a:xfrm>
        </p:spPr>
        <p:txBody>
          <a:bodyPr>
            <a:normAutofit/>
          </a:bodyPr>
          <a:lstStyle/>
          <a:p>
            <a:pPr lvl="1"/>
            <a:r>
              <a:rPr lang="en-GB" dirty="0"/>
              <a:t>NETS SQSS Section 6 voltage limits for 200kV–300kV set too low</a:t>
            </a:r>
          </a:p>
          <a:p>
            <a:pPr lvl="1"/>
            <a:r>
              <a:rPr lang="en-GB" dirty="0"/>
              <a:t>No short-term flexibility, even when safe</a:t>
            </a:r>
          </a:p>
          <a:p>
            <a:pPr lvl="1"/>
            <a:r>
              <a:rPr lang="en-GB" dirty="0"/>
              <a:t>Restricts efficient upgrades and maintenance</a:t>
            </a:r>
          </a:p>
          <a:p>
            <a:pPr lvl="1"/>
            <a:r>
              <a:rPr lang="en-GB" dirty="0"/>
              <a:t>Revise upper voltage limit to +10% for 275kV and similar ranges</a:t>
            </a:r>
          </a:p>
        </p:txBody>
      </p:sp>
    </p:spTree>
    <p:extLst>
      <p:ext uri="{BB962C8B-B14F-4D97-AF65-F5344CB8AC3E}">
        <p14:creationId xmlns:p14="http://schemas.microsoft.com/office/powerpoint/2010/main" val="3503420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FBC22-EDF6-A72A-688D-FEF1392C7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E8BB6D-155C-CBCD-7CA6-6329E56847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2" y="1476103"/>
            <a:ext cx="10622911" cy="4898571"/>
          </a:xfrm>
        </p:spPr>
        <p:txBody>
          <a:bodyPr>
            <a:normAutofit/>
          </a:bodyPr>
          <a:lstStyle/>
          <a:p>
            <a:r>
              <a:rPr lang="en-GB" sz="2000" dirty="0"/>
              <a:t>Route : Standard Governance modification to proceed to Code Administrator Consultation</a:t>
            </a:r>
          </a:p>
          <a:p>
            <a:pPr lvl="1"/>
            <a:r>
              <a:rPr lang="en-GB" sz="2000" dirty="0"/>
              <a:t>Update SQSS</a:t>
            </a:r>
          </a:p>
          <a:p>
            <a:pPr lvl="1"/>
            <a:r>
              <a:rPr lang="en-GB" sz="2000" dirty="0"/>
              <a:t>- Revise upper voltage limit to +10% for 275kV and similar ranges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5DED447-FF95-B2CC-E7E5-67A52C34B6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397230"/>
              </p:ext>
            </p:extLst>
          </p:nvPr>
        </p:nvGraphicFramePr>
        <p:xfrm>
          <a:off x="794834" y="3796750"/>
          <a:ext cx="4812030" cy="2577924"/>
        </p:xfrm>
        <a:graphic>
          <a:graphicData uri="http://schemas.openxmlformats.org/drawingml/2006/table">
            <a:tbl>
              <a:tblPr firstRow="1" firstCol="1" bandRow="1"/>
              <a:tblGrid>
                <a:gridCol w="740410">
                  <a:extLst>
                    <a:ext uri="{9D8B030D-6E8A-4147-A177-3AD203B41FA5}">
                      <a16:colId xmlns:a16="http://schemas.microsoft.com/office/drawing/2014/main" val="3283499531"/>
                    </a:ext>
                  </a:extLst>
                </a:gridCol>
                <a:gridCol w="1151255">
                  <a:extLst>
                    <a:ext uri="{9D8B030D-6E8A-4147-A177-3AD203B41FA5}">
                      <a16:colId xmlns:a16="http://schemas.microsoft.com/office/drawing/2014/main" val="3177042861"/>
                    </a:ext>
                  </a:extLst>
                </a:gridCol>
                <a:gridCol w="1394460">
                  <a:extLst>
                    <a:ext uri="{9D8B030D-6E8A-4147-A177-3AD203B41FA5}">
                      <a16:colId xmlns:a16="http://schemas.microsoft.com/office/drawing/2014/main" val="99114466"/>
                    </a:ext>
                  </a:extLst>
                </a:gridCol>
                <a:gridCol w="1525905">
                  <a:extLst>
                    <a:ext uri="{9D8B030D-6E8A-4147-A177-3AD203B41FA5}">
                      <a16:colId xmlns:a16="http://schemas.microsoft.com/office/drawing/2014/main" val="1672279431"/>
                    </a:ext>
                  </a:extLst>
                </a:gridCol>
              </a:tblGrid>
              <a:tr h="176051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  <a:tabLst>
                          <a:tab pos="1365250" algn="ctr"/>
                        </a:tabLst>
                      </a:pPr>
                      <a:r>
                        <a:rPr lang="en-GB" sz="850" b="1" kern="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(a) 	Voltage Limits on Transmission Networks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716409"/>
                  </a:ext>
                </a:extLst>
              </a:tr>
              <a:tr h="5204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Nominal Voltage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175" marR="571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PU Value (1pu relates to the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R="3111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Nominal Voltage)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Minimum (percentage of Nominal Voltage)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Maximum (percentage of Nominal Voltage)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5602298"/>
                  </a:ext>
                </a:extLst>
              </a:tr>
              <a:tr h="2755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Greater than 300kV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5969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0.95pu-1.05pu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175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-5% </a:t>
                      </a:r>
                      <a:r>
                        <a:rPr lang="en-GB" sz="850" b="1" i="1" kern="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Note 6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111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+5%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130573"/>
                  </a:ext>
                </a:extLst>
              </a:tr>
              <a:tr h="2755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200kV up to 300kV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5905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0.95pu-</a:t>
                      </a:r>
                      <a:r>
                        <a:rPr lang="en-GB" sz="850" strike="sngStrike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1.09pu</a:t>
                      </a: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85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1.10pu</a:t>
                      </a:r>
                      <a:endParaRPr lang="en-GB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175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-5% </a:t>
                      </a:r>
                      <a:r>
                        <a:rPr lang="en-GB" sz="850" b="1" i="1" kern="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Note 6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111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strike="sngStrike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+9%</a:t>
                      </a: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85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+10% </a:t>
                      </a:r>
                      <a:endParaRPr lang="en-GB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6483458"/>
                  </a:ext>
                </a:extLst>
              </a:tr>
              <a:tr h="7653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132kV up to and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R="3111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including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R="3238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200kV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5969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0.95pu-1.10pu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175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-5% </a:t>
                      </a:r>
                      <a:r>
                        <a:rPr lang="en-GB" sz="850" b="1" i="1" kern="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Note 6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111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+10%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3276018"/>
                  </a:ext>
                </a:extLst>
              </a:tr>
              <a:tr h="289320">
                <a:tc gridSpan="4">
                  <a:txBody>
                    <a:bodyPr/>
                    <a:lstStyle/>
                    <a:p>
                      <a:pPr marL="165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b="1" kern="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(b) Voltages to be Achievable at Interfaces to Distribution Networks and Non-Embedded Customers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284256"/>
                  </a:ext>
                </a:extLst>
              </a:tr>
              <a:tr h="275598">
                <a:tc>
                  <a:txBody>
                    <a:bodyPr/>
                    <a:lstStyle/>
                    <a:p>
                      <a:pPr marL="147320" indent="-13081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Any Nominal Voltage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Target voltages and voltage ranges as agreed with the relevant Distribution Network Operators or Non-Embedded Customers, within the limits of Table 6.4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705" marR="2095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01925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648A7FA-2530-C2DE-FD55-A539E25AA5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551765"/>
              </p:ext>
            </p:extLst>
          </p:nvPr>
        </p:nvGraphicFramePr>
        <p:xfrm>
          <a:off x="5839394" y="3796750"/>
          <a:ext cx="4830445" cy="2554355"/>
        </p:xfrm>
        <a:graphic>
          <a:graphicData uri="http://schemas.openxmlformats.org/drawingml/2006/table">
            <a:tbl>
              <a:tblPr firstRow="1" firstCol="1" bandRow="1"/>
              <a:tblGrid>
                <a:gridCol w="1055231">
                  <a:extLst>
                    <a:ext uri="{9D8B030D-6E8A-4147-A177-3AD203B41FA5}">
                      <a16:colId xmlns:a16="http://schemas.microsoft.com/office/drawing/2014/main" val="3706603256"/>
                    </a:ext>
                  </a:extLst>
                </a:gridCol>
                <a:gridCol w="1225389">
                  <a:extLst>
                    <a:ext uri="{9D8B030D-6E8A-4147-A177-3AD203B41FA5}">
                      <a16:colId xmlns:a16="http://schemas.microsoft.com/office/drawing/2014/main" val="4162497571"/>
                    </a:ext>
                  </a:extLst>
                </a:gridCol>
                <a:gridCol w="1232373">
                  <a:extLst>
                    <a:ext uri="{9D8B030D-6E8A-4147-A177-3AD203B41FA5}">
                      <a16:colId xmlns:a16="http://schemas.microsoft.com/office/drawing/2014/main" val="3131898777"/>
                    </a:ext>
                  </a:extLst>
                </a:gridCol>
                <a:gridCol w="1317452">
                  <a:extLst>
                    <a:ext uri="{9D8B030D-6E8A-4147-A177-3AD203B41FA5}">
                      <a16:colId xmlns:a16="http://schemas.microsoft.com/office/drawing/2014/main" val="1194805715"/>
                    </a:ext>
                  </a:extLst>
                </a:gridCol>
              </a:tblGrid>
              <a:tr h="192381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  <a:tabLst>
                          <a:tab pos="1414145" algn="ctr"/>
                        </a:tabLst>
                      </a:pPr>
                      <a:r>
                        <a:rPr lang="en-GB" sz="850" b="1" kern="1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(a) 	Voltage Limits on Transmission Networks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27945"/>
                  </a:ext>
                </a:extLst>
              </a:tr>
              <a:tr h="681893">
                <a:tc>
                  <a:txBody>
                    <a:bodyPr/>
                    <a:lstStyle/>
                    <a:p>
                      <a:pPr marL="508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Nominal Voltage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9210" algn="ctr">
                        <a:lnSpc>
                          <a:spcPct val="107000"/>
                        </a:lnSpc>
                        <a:spcAft>
                          <a:spcPts val="5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PU Value (1pu relates to the Nominal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4508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Voltage)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Minimum (percentage of Nominal Voltage)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07975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Maximum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9685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(percentage of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31445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Nominal Voltage)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931193"/>
                  </a:ext>
                </a:extLst>
              </a:tr>
              <a:tr h="301161">
                <a:tc>
                  <a:txBody>
                    <a:bodyPr/>
                    <a:lstStyle/>
                    <a:p>
                      <a:pPr marL="6223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Greater than 300kV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0.90pu-1.05pu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635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-10%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064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+5% </a:t>
                      </a:r>
                      <a:r>
                        <a:rPr lang="en-GB" sz="850" b="1" i="1" kern="1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Note 7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5707792"/>
                  </a:ext>
                </a:extLst>
              </a:tr>
              <a:tr h="3011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200kV up to and including 300kV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5905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0.95pu-</a:t>
                      </a:r>
                      <a:r>
                        <a:rPr lang="en-GB" sz="850" strike="sngStrike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1.09pu</a:t>
                      </a: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85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1.10pu</a:t>
                      </a:r>
                      <a:endParaRPr lang="en-GB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635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-10%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strike="sngStrike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+9%</a:t>
                      </a: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GB" sz="85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+10%</a:t>
                      </a:r>
                      <a:endParaRPr lang="en-GB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0374766"/>
                  </a:ext>
                </a:extLst>
              </a:tr>
              <a:tr h="3011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132kV up to and including 200kV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0.90pu-1.10pu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635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-10%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460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+10%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928083"/>
                  </a:ext>
                </a:extLst>
              </a:tr>
              <a:tr h="211478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  <a:tabLst>
                          <a:tab pos="4777740" algn="r"/>
                        </a:tabLst>
                      </a:pPr>
                      <a:r>
                        <a:rPr lang="en-GB" sz="850" b="1" kern="1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(b) 	Voltage Limits at Interfaces to Distribution Networks and Non-Embedded Customers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2445669"/>
                  </a:ext>
                </a:extLst>
              </a:tr>
              <a:tr h="187430">
                <a:tc>
                  <a:txBody>
                    <a:bodyPr/>
                    <a:lstStyle/>
                    <a:p>
                      <a:pPr marL="508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Nominal Voltage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0865135"/>
                  </a:ext>
                </a:extLst>
              </a:tr>
              <a:tr h="185309">
                <a:tc>
                  <a:txBody>
                    <a:bodyPr/>
                    <a:lstStyle/>
                    <a:p>
                      <a:pPr marL="5143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132kV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0.90pu-1.10pu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635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-10%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460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+10%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0597451"/>
                  </a:ext>
                </a:extLst>
              </a:tr>
              <a:tr h="192381">
                <a:tc>
                  <a:txBody>
                    <a:bodyPr/>
                    <a:lstStyle/>
                    <a:p>
                      <a:pPr marL="5715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At less than 132kV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0.94pu-1.06pu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445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-6% </a:t>
                      </a:r>
                      <a:endParaRPr lang="en-GB" sz="1100" kern="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50" kern="1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+6% </a:t>
                      </a:r>
                      <a:endParaRPr lang="en-GB" sz="1100" kern="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" marR="47625" marT="31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784655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4D330F-0B09-2BED-0C9A-1B1539102D50}"/>
              </a:ext>
            </a:extLst>
          </p:cNvPr>
          <p:cNvSpPr txBox="1">
            <a:spLocks/>
          </p:cNvSpPr>
          <p:nvPr/>
        </p:nvSpPr>
        <p:spPr>
          <a:xfrm>
            <a:off x="637271" y="3494405"/>
            <a:ext cx="5007355" cy="43098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3810" lvl="0" indent="0">
              <a:lnSpc>
                <a:spcPct val="94000"/>
              </a:lnSpc>
              <a:spcAft>
                <a:spcPts val="110"/>
              </a:spcAft>
              <a:buNone/>
            </a:pPr>
            <a:r>
              <a:rPr lang="en-GB" sz="9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Table 6.3 Pre-Fault Steady State Voltage Limits and Targets in Operational Timescales </a:t>
            </a:r>
          </a:p>
          <a:p>
            <a:pPr lvl="1"/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DE94CAE-2064-46F9-D7C1-FFD217B35F3D}"/>
              </a:ext>
            </a:extLst>
          </p:cNvPr>
          <p:cNvSpPr txBox="1">
            <a:spLocks/>
          </p:cNvSpPr>
          <p:nvPr/>
        </p:nvSpPr>
        <p:spPr>
          <a:xfrm>
            <a:off x="5417791" y="3494405"/>
            <a:ext cx="4830445" cy="43098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6280" marR="3810">
              <a:lnSpc>
                <a:spcPct val="94000"/>
              </a:lnSpc>
              <a:spcAft>
                <a:spcPts val="110"/>
              </a:spcAft>
              <a:buNone/>
            </a:pPr>
            <a:r>
              <a:rPr lang="en-GB" sz="9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Table 6.4 Steady State Voltage Limits and Targets in Operational Timescales </a:t>
            </a:r>
            <a:endParaRPr lang="en-GB" sz="1200" b="1" kern="1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3180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2F81B-CE0F-086A-B937-C1D9F2638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01B15-81CF-04AD-B0A1-403C4B0F6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937651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Impact on resilience and 275KV steady state voltage increase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825F9-B8C7-1064-C18A-0902C197D8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776248"/>
            <a:ext cx="10515600" cy="4508937"/>
          </a:xfrm>
        </p:spPr>
        <p:txBody>
          <a:bodyPr>
            <a:normAutofit fontScale="4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800" b="1" dirty="0"/>
              <a:t>No material impact on system resilience</a:t>
            </a:r>
            <a:r>
              <a:rPr lang="en-GB" sz="3800" dirty="0"/>
              <a:t> is anticipated from increasing the 200–300 kV SQSS voltage limits, based on TO’s consent.</a:t>
            </a:r>
          </a:p>
          <a:p>
            <a:endParaRPr lang="en-GB" sz="3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800" b="1" dirty="0"/>
              <a:t>Reverting the 275 kV upper voltage limit to 1.1pu (302.5 kV)</a:t>
            </a:r>
            <a:r>
              <a:rPr lang="en-GB" sz="3800" dirty="0"/>
              <a:t> restores the pre‑2017 SQSS position and corrects a temporary deviation introduced to align with EU standards.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3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800" b="1" dirty="0"/>
              <a:t>The change is supported by Transmission Owners and NESO</a:t>
            </a:r>
            <a:r>
              <a:rPr lang="en-GB" sz="3800" dirty="0"/>
              <a:t>, aligns with Grid Code CC.6.1.4, and reflects voltage levels already used in practice on 275 kV networks.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3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800" b="1" dirty="0"/>
              <a:t>Transmission equipment is designed to withstand 1.1 </a:t>
            </a:r>
            <a:r>
              <a:rPr lang="en-GB" sz="3800" b="1" dirty="0" err="1"/>
              <a:t>pu</a:t>
            </a:r>
            <a:r>
              <a:rPr lang="en-GB" sz="3800" dirty="0"/>
              <a:t>, with negligible impact on generation, as relevant electrical specifications already reference this capability.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u="sng" dirty="0">
              <a:hlinkClick r:id="rId2"/>
            </a:endParaRPr>
          </a:p>
          <a:p>
            <a:r>
              <a:rPr lang="en-GB" sz="2500" u="sng" dirty="0">
                <a:hlinkClick r:id="rId2"/>
              </a:rPr>
              <a:t>Transmission Acceleration Public Consultation | National Energy System Operator</a:t>
            </a: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735323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4B08A-9168-B730-B17E-726BA852B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3ABE7-FD84-2BD3-7600-D258F1778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937651" cy="1325563"/>
          </a:xfrm>
        </p:spPr>
        <p:txBody>
          <a:bodyPr>
            <a:normAutofit/>
          </a:bodyPr>
          <a:lstStyle/>
          <a:p>
            <a:r>
              <a:rPr lang="en-GB" dirty="0"/>
              <a:t>Case Studies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C5CB20-1F57-F92A-DE94-783F174611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776248"/>
            <a:ext cx="10515600" cy="450893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Case studies illustrate the operational impact</a:t>
            </a:r>
            <a:r>
              <a:rPr lang="en-GB" sz="2000" dirty="0"/>
              <a:t> of increasing the 275 kV voltage limit, using scenarios derived from NESO’s Voltage Event Reports (VER).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No real system events have exceeded the current +9% limit at 275 kV</a:t>
            </a:r>
            <a:r>
              <a:rPr lang="en-GB" sz="2000" dirty="0"/>
              <a:t>; all examples are based on calculated voltages from Power Network Analyser (PNA) simulations representing insecure fault conditions.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Voltage issues are typically identified first on the 400 kV network</a:t>
            </a:r>
            <a:r>
              <a:rPr lang="en-GB" sz="2000" dirty="0"/>
              <a:t>, due to its stricter +5% limit, prompting operational actions before 275 kV voltage limits are reached.</a:t>
            </a:r>
          </a:p>
          <a:p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4029429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84CBA-CA54-60F0-1D0F-C6B7E2E3E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49D5-4F9F-9480-B3CA-9395A13A7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937651" cy="1325563"/>
          </a:xfrm>
        </p:spPr>
        <p:txBody>
          <a:bodyPr>
            <a:normAutofit/>
          </a:bodyPr>
          <a:lstStyle/>
          <a:p>
            <a:r>
              <a:rPr lang="en-GB" dirty="0"/>
              <a:t>Case Study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6AA1A1-B113-542B-90BA-687FBD3C0B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776248"/>
            <a:ext cx="10515600" cy="4508937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b="1" dirty="0"/>
              <a:t>Outage combinations in West London and South Wales led to elevated post‑fault voltages</a:t>
            </a:r>
            <a:r>
              <a:rPr lang="en-GB" sz="2600" dirty="0"/>
              <a:t>, reaching 300–301 kV at two West London substations, slightly exceeding the current +9% (300 kV) limit under lightly loaded overnight conditions.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b="1" dirty="0"/>
              <a:t>Voltage control options were limited</a:t>
            </a:r>
            <a:r>
              <a:rPr lang="en-GB" sz="2600" dirty="0"/>
              <a:t>, with an interconnector STATCOM unavailable and a Voltage Control Circuit (VCC) required to remain in service, reducing operational flexibility.</a:t>
            </a:r>
          </a:p>
          <a:p>
            <a:endParaRPr lang="en-GB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b="1" dirty="0"/>
              <a:t>Operational mitigations were assessed but not viable in real time</a:t>
            </a:r>
            <a:r>
              <a:rPr lang="en-GB" sz="2600" dirty="0"/>
              <a:t>, as the only action capable of reducing voltage within current limits introduced unacceptable additional demand (single‑circuit) risk.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b="1" dirty="0"/>
              <a:t>Under the proposed +10% limit (302.5 kV), the scenario would be compliant and secure</a:t>
            </a:r>
            <a:r>
              <a:rPr lang="en-GB" sz="2600" dirty="0"/>
              <a:t>, allowing the outage to proceed without additional intervention, with demand security maintained through reinstatement of the VCC.</a:t>
            </a:r>
          </a:p>
          <a:p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287479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DE1B0-14A9-3839-6810-EE1145B5B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A9CDC-627D-49C3-E74A-37BD1DF8A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937651" cy="1325563"/>
          </a:xfrm>
        </p:spPr>
        <p:txBody>
          <a:bodyPr>
            <a:normAutofit/>
          </a:bodyPr>
          <a:lstStyle/>
          <a:p>
            <a:r>
              <a:rPr lang="en-GB" dirty="0"/>
              <a:t>Case Study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5BB490-B13F-CBEA-51B9-0D3B753C6A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776248"/>
            <a:ext cx="10515600" cy="4508937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b="1" dirty="0"/>
              <a:t>Elevated post‑fault voltages were observed in the West Midlands</a:t>
            </a:r>
            <a:r>
              <a:rPr lang="en-GB" sz="1900" dirty="0"/>
              <a:t> following changes in wind generation output, reducing north–south power flows and increasing system voltage gain, with a worst‑case voltage of </a:t>
            </a:r>
            <a:r>
              <a:rPr lang="en-GB" sz="1900" b="1" dirty="0"/>
              <a:t>304 kV</a:t>
            </a:r>
            <a:r>
              <a:rPr lang="en-GB" sz="1900" dirty="0"/>
              <a:t> at a key substation under low overnight demand.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b="1" dirty="0"/>
              <a:t>Mitigation options were limited</a:t>
            </a:r>
            <a:r>
              <a:rPr lang="en-GB" sz="1900" dirty="0"/>
              <a:t>, as the affected substations had restricted access to reactive compensation or controllable generation, and no tested operational actions successfully reduced voltages to within secure limits.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b="1" dirty="0"/>
              <a:t>The most severe contingency was a double‑circuit fault</a:t>
            </a:r>
            <a:r>
              <a:rPr lang="en-GB" sz="1900" dirty="0"/>
              <a:t>, resulting in post‑fault voltages exceeding both the current and proposed +10% operational limits.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b="1" dirty="0"/>
              <a:t>The exceedance was driven by system conditions rather than asset design</a:t>
            </a:r>
            <a:r>
              <a:rPr lang="en-GB" sz="1900" dirty="0"/>
              <a:t>, and while the +10% limit would not resolve this specific scenario, it would provide greater operational flexibility and reduce constraints for lower‑magnitude voltage events.</a:t>
            </a:r>
          </a:p>
          <a:p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3511749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52EC2-9E66-4608-6446-E4A3D352C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56895-2FE5-95A9-4199-6C5A7A38E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937651" cy="1325563"/>
          </a:xfrm>
        </p:spPr>
        <p:txBody>
          <a:bodyPr>
            <a:normAutofit/>
          </a:bodyPr>
          <a:lstStyle/>
          <a:p>
            <a:r>
              <a:rPr lang="en-GB" dirty="0"/>
              <a:t>Case Study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D5E810-9C0F-25CA-CD3D-509DE57415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776248"/>
            <a:ext cx="10515600" cy="4508937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b="1" dirty="0"/>
              <a:t>High post‑fault voltages were simulated in the Northwest</a:t>
            </a:r>
            <a:r>
              <a:rPr lang="en-GB" sz="2300" dirty="0"/>
              <a:t> following a traffic‑related loss of a single circuit and synchronous compensation, with regional generation unavailable due to planned outages under low overnight demand.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3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b="1" dirty="0"/>
              <a:t>A subsequent double‑circuit contingency resulted in voltage exceedances</a:t>
            </a:r>
            <a:r>
              <a:rPr lang="en-GB" sz="2300" dirty="0"/>
              <a:t>, reaching 302 kV at the most affected substation and 301 kV at a secondary site, indicating an insecure condition under current limits.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3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b="1" dirty="0"/>
              <a:t>The scenario represents a low‑probability Mult contingency</a:t>
            </a:r>
            <a:r>
              <a:rPr lang="en-GB" sz="2300" dirty="0"/>
              <a:t>, combining a planned outage, a fault‑induced outage, and an additional double‑circuit event, with post‑fault voltages in the +9% to +10% range.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3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b="1" dirty="0"/>
              <a:t>Under the proposed +10% post‑fault voltage limit, all voltages would remain secure</a:t>
            </a:r>
            <a:r>
              <a:rPr lang="en-GB" sz="2300" dirty="0"/>
              <a:t>, removing the need for a Voltage Event Report (VER) and improving security of supply and operational resilience during rare contingency events</a:t>
            </a:r>
          </a:p>
          <a:p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1927140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SO II">
      <a:dk1>
        <a:sysClr val="windowText" lastClr="000000"/>
      </a:dk1>
      <a:lt1>
        <a:sysClr val="window" lastClr="FFFFFF"/>
      </a:lt1>
      <a:dk2>
        <a:srgbClr val="3F0731"/>
      </a:dk2>
      <a:lt2>
        <a:srgbClr val="070E40"/>
      </a:lt2>
      <a:accent1>
        <a:srgbClr val="3F0731"/>
      </a:accent1>
      <a:accent2>
        <a:srgbClr val="7A3864"/>
      </a:accent2>
      <a:accent3>
        <a:srgbClr val="FF00FF"/>
      </a:accent3>
      <a:accent4>
        <a:srgbClr val="070E40"/>
      </a:accent4>
      <a:accent5>
        <a:srgbClr val="385B16"/>
      </a:accent5>
      <a:accent6>
        <a:srgbClr val="B0322B"/>
      </a:accent6>
      <a:hlink>
        <a:srgbClr val="2CB9FF"/>
      </a:hlink>
      <a:folHlink>
        <a:srgbClr val="3F87AA"/>
      </a:folHlink>
    </a:clrScheme>
    <a:fontScheme name="Custom 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ESO Public PowerPoint Template" id="{8ABE9DD5-1B18-4CF7-9A05-2BAEABDFE7E5}" vid="{0DE537D4-FE36-4CEA-9C79-FCA6A06F6FB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500FD3ADCA1D45B092F0EF358A1DB8" ma:contentTypeVersion="2" ma:contentTypeDescription="Create a new document." ma:contentTypeScope="" ma:versionID="c712b75aa2bba5684c2c48bc9c2f1353">
  <xsd:schema xmlns:xsd="http://www.w3.org/2001/XMLSchema" xmlns:xs="http://www.w3.org/2001/XMLSchema" xmlns:p="http://schemas.microsoft.com/office/2006/metadata/properties" xmlns:ns2="fb4c92b7-14ff-49cd-972e-7afaa2d9e482" xmlns:ns3="97b6fe81-1556-4112-94ca-31043ca39b71" targetNamespace="http://schemas.microsoft.com/office/2006/metadata/properties" ma:root="true" ma:fieldsID="d622bc3e792c219f738cd555864cea05" ns2:_="" ns3:_="">
    <xsd:import namespace="fb4c92b7-14ff-49cd-972e-7afaa2d9e482"/>
    <xsd:import namespace="97b6fe81-1556-4112-94ca-31043ca39b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4c92b7-14ff-49cd-972e-7afaa2d9e4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b6fe81-1556-4112-94ca-31043ca39b7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77EF45-4AFB-42DD-9458-E0118D6C591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8DAACB-6079-4222-BA99-947C98D03F94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55ad56-7fc1-497d-8c87-3563c3d18f0a"/>
    <ds:schemaRef ds:uri="http://www.w3.org/XML/1998/namespace"/>
    <ds:schemaRef ds:uri="http://purl.org/dc/dcmitype/"/>
    <ds:schemaRef ds:uri="d37c7458-b9b9-4f9f-8cef-8539ebfd1cab"/>
    <ds:schemaRef ds:uri="114f57e0-4b73-43b0-affd-a12cf2c57630"/>
  </ds:schemaRefs>
</ds:datastoreItem>
</file>

<file path=customXml/itemProps3.xml><?xml version="1.0" encoding="utf-8"?>
<ds:datastoreItem xmlns:ds="http://schemas.openxmlformats.org/officeDocument/2006/customXml" ds:itemID="{63E07FA9-99E9-48B8-AEFD-384E3225B502}"/>
</file>

<file path=docProps/app.xml><?xml version="1.0" encoding="utf-8"?>
<Properties xmlns="http://schemas.openxmlformats.org/officeDocument/2006/extended-properties" xmlns:vt="http://schemas.openxmlformats.org/officeDocument/2006/docPropsVTypes">
  <Template>NESO Public PowerPoint Template</Template>
  <TotalTime>263</TotalTime>
  <Words>1350</Words>
  <Application>Microsoft Office PowerPoint</Application>
  <PresentationFormat>Widescreen</PresentationFormat>
  <Paragraphs>134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Arial</vt:lpstr>
      <vt:lpstr>Poppins</vt:lpstr>
      <vt:lpstr>Office Theme</vt:lpstr>
      <vt:lpstr>GSR036 Impact Assessment</vt:lpstr>
      <vt:lpstr>Introduction</vt:lpstr>
      <vt:lpstr>Problem Statement </vt:lpstr>
      <vt:lpstr>Proposed Solution</vt:lpstr>
      <vt:lpstr>Impact on resilience and 275KV steady state voltage increase </vt:lpstr>
      <vt:lpstr>Case Studies</vt:lpstr>
      <vt:lpstr>Case Study 1</vt:lpstr>
      <vt:lpstr>Case Study 2</vt:lpstr>
      <vt:lpstr>Case Study 3</vt:lpstr>
      <vt:lpstr>Case Study 4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James McAvoy</dc:creator>
  <cp:lastModifiedBy>Maria Lopez</cp:lastModifiedBy>
  <cp:revision>3</cp:revision>
  <dcterms:created xsi:type="dcterms:W3CDTF">2026-03-10T09:26:31Z</dcterms:created>
  <dcterms:modified xsi:type="dcterms:W3CDTF">2026-03-19T14:20:18Z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0x0101002A500FD3ADCA1D45B092F0EF358A1DB8</vt:lpwstr>
  </property>
  <property fmtid="{D5CDD505-2E9C-101B-9397-08002B2CF9AE}" pid="3" name="MediaServiceImageTags">
    <vt:lpwstr/>
  </property>
</Properties>
</file>